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C2B0A-9F88-4769-A45C-FDB949BD389B}" type="datetimeFigureOut">
              <a:rPr lang="en-US" smtClean="0"/>
              <a:pPr/>
              <a:t>6/25/2020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641D4-7603-43D3-BB68-818DC4804B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/>
              <a:t>PORPHYRIA</a:t>
            </a:r>
            <a:endParaRPr lang="en-US" sz="9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5105400"/>
            <a:ext cx="4876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By: Dr. </a:t>
            </a:r>
            <a:r>
              <a:rPr lang="en-US" dirty="0" err="1" smtClean="0">
                <a:solidFill>
                  <a:schemeClr val="tx1"/>
                </a:solidFill>
              </a:rPr>
              <a:t>Jyoti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Kumari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Assistant professor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biochemistry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85800" y="0"/>
            <a:ext cx="5562600" cy="723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73914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6150114"/>
            <a:ext cx="7315200" cy="707886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US" sz="4000" b="1" dirty="0" smtClean="0"/>
              <a:t>      </a:t>
            </a:r>
            <a:r>
              <a:rPr lang="en-US" sz="4000" b="1" dirty="0" err="1" smtClean="0"/>
              <a:t>Porphyria</a:t>
            </a:r>
            <a:r>
              <a:rPr lang="en-US" sz="4000" b="1" dirty="0" smtClean="0"/>
              <a:t> </a:t>
            </a:r>
            <a:r>
              <a:rPr lang="en-US" sz="4000" b="1" dirty="0" err="1"/>
              <a:t>cutanea</a:t>
            </a:r>
            <a:r>
              <a:rPr lang="en-US" sz="4000" b="1" dirty="0"/>
              <a:t> </a:t>
            </a:r>
            <a:r>
              <a:rPr lang="en-US" sz="4000" b="1" dirty="0" err="1"/>
              <a:t>tarda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Hereditary </a:t>
            </a:r>
            <a:r>
              <a:rPr lang="en-US" b="1" dirty="0" err="1"/>
              <a:t>coproporphyria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• Enzyme defect: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err="1"/>
              <a:t>Coproporphyrinogen</a:t>
            </a:r>
            <a:r>
              <a:rPr lang="en-US" sz="3600" dirty="0"/>
              <a:t> </a:t>
            </a:r>
            <a:r>
              <a:rPr lang="en-US" sz="3600" dirty="0" err="1"/>
              <a:t>oxidase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err="1"/>
              <a:t>Coproporphyrinogen</a:t>
            </a:r>
            <a:r>
              <a:rPr lang="en-US" sz="3600" dirty="0"/>
              <a:t> </a:t>
            </a:r>
            <a:r>
              <a:rPr lang="en-US" sz="3600" dirty="0" err="1"/>
              <a:t>lll</a:t>
            </a:r>
            <a:r>
              <a:rPr lang="en-US" sz="3600" dirty="0"/>
              <a:t> &amp; other intermediates</a:t>
            </a:r>
          </a:p>
          <a:p>
            <a:pPr>
              <a:buNone/>
            </a:pPr>
            <a:r>
              <a:rPr lang="en-US" sz="3600" dirty="0" smtClean="0"/>
              <a:t>  (</a:t>
            </a:r>
            <a:r>
              <a:rPr lang="en-US" sz="3600" dirty="0"/>
              <a:t>ALA and PBC) of </a:t>
            </a:r>
            <a:r>
              <a:rPr lang="en-US" sz="3600" dirty="0" err="1"/>
              <a:t>heme</a:t>
            </a:r>
            <a:r>
              <a:rPr lang="en-US" sz="3600" dirty="0"/>
              <a:t> synthesis prior to the</a:t>
            </a:r>
          </a:p>
          <a:p>
            <a:pPr>
              <a:buNone/>
            </a:pPr>
            <a:r>
              <a:rPr lang="en-US" sz="3600" dirty="0" smtClean="0"/>
              <a:t>   blockade </a:t>
            </a:r>
            <a:r>
              <a:rPr lang="en-US" sz="3600" dirty="0"/>
              <a:t>are excreted in urine &amp; feces.</a:t>
            </a:r>
          </a:p>
          <a:p>
            <a:pPr>
              <a:buNone/>
            </a:pPr>
            <a:r>
              <a:rPr lang="en-US" sz="3600" dirty="0"/>
              <a:t>• The patients are photosensitive.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Symptoms are similar to acute intermittent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porphyria</a:t>
            </a:r>
            <a:endParaRPr lang="en-US" dirty="0"/>
          </a:p>
          <a:p>
            <a:pPr>
              <a:buNone/>
            </a:pPr>
            <a:r>
              <a:rPr lang="en-US" dirty="0"/>
              <a:t>• Abdominal pain, vomiting &amp; cardiovascular</a:t>
            </a:r>
          </a:p>
          <a:p>
            <a:pPr>
              <a:buNone/>
            </a:pPr>
            <a:r>
              <a:rPr lang="en-US" dirty="0" smtClean="0"/>
              <a:t>    abnormalities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0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Neuropsychiatric </a:t>
            </a:r>
            <a:r>
              <a:rPr lang="en-US" dirty="0" err="1"/>
              <a:t>distrubances</a:t>
            </a:r>
            <a:r>
              <a:rPr lang="en-US" dirty="0"/>
              <a:t>- due reduced</a:t>
            </a:r>
          </a:p>
          <a:p>
            <a:pPr>
              <a:buNone/>
            </a:pPr>
            <a:r>
              <a:rPr lang="en-US" dirty="0" smtClean="0"/>
              <a:t>     activity </a:t>
            </a:r>
            <a:r>
              <a:rPr lang="en-US" dirty="0"/>
              <a:t>of tryptophan </a:t>
            </a:r>
            <a:r>
              <a:rPr lang="en-US" dirty="0" err="1"/>
              <a:t>pyrrolase</a:t>
            </a:r>
            <a:r>
              <a:rPr lang="en-US" dirty="0"/>
              <a:t> (caused by</a:t>
            </a:r>
          </a:p>
          <a:p>
            <a:pPr>
              <a:buNone/>
            </a:pPr>
            <a:r>
              <a:rPr lang="en-US" dirty="0" smtClean="0"/>
              <a:t>     depleted </a:t>
            </a:r>
            <a:r>
              <a:rPr lang="en-US" dirty="0" err="1"/>
              <a:t>heme</a:t>
            </a:r>
            <a:r>
              <a:rPr lang="en-US" dirty="0"/>
              <a:t> levels) resulting in the</a:t>
            </a:r>
          </a:p>
          <a:p>
            <a:pPr>
              <a:buNone/>
            </a:pPr>
            <a:r>
              <a:rPr lang="en-US" dirty="0" smtClean="0"/>
              <a:t>     accumulation </a:t>
            </a:r>
            <a:r>
              <a:rPr lang="en-US" dirty="0"/>
              <a:t>of tryptophan &amp; 5-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hydroxytryptamine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It is treated by administration of </a:t>
            </a:r>
            <a:r>
              <a:rPr lang="en-US" dirty="0" err="1"/>
              <a:t>hematin</a:t>
            </a:r>
            <a:r>
              <a:rPr lang="en-US" dirty="0"/>
              <a:t>, it</a:t>
            </a:r>
          </a:p>
          <a:p>
            <a:pPr>
              <a:buNone/>
            </a:pPr>
            <a:r>
              <a:rPr lang="en-US" dirty="0" smtClean="0"/>
              <a:t>    inhibits </a:t>
            </a:r>
            <a:r>
              <a:rPr lang="en-US" dirty="0"/>
              <a:t>ALA </a:t>
            </a:r>
            <a:r>
              <a:rPr lang="en-US" dirty="0" err="1"/>
              <a:t>stnthase</a:t>
            </a:r>
            <a:r>
              <a:rPr lang="en-US" dirty="0"/>
              <a:t> &amp; accumulation of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porphobilinogen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b="1" dirty="0"/>
              <a:t>Variegate </a:t>
            </a:r>
            <a:r>
              <a:rPr lang="en-US" b="1" dirty="0" err="1"/>
              <a:t>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/>
              <a:t>• Enzyme defect: </a:t>
            </a:r>
            <a:r>
              <a:rPr lang="en-US" sz="2800" dirty="0" err="1"/>
              <a:t>Protoporphyrinogen</a:t>
            </a:r>
            <a:r>
              <a:rPr lang="en-US" sz="2800" dirty="0"/>
              <a:t> </a:t>
            </a:r>
            <a:r>
              <a:rPr lang="en-US" sz="2800" dirty="0" err="1" smtClean="0"/>
              <a:t>oxidase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• Due to this blockade, </a:t>
            </a:r>
            <a:r>
              <a:rPr lang="en-US" sz="2800" dirty="0" err="1"/>
              <a:t>protoporphyrin</a:t>
            </a:r>
            <a:r>
              <a:rPr lang="en-US" sz="2800" dirty="0"/>
              <a:t> </a:t>
            </a:r>
            <a:r>
              <a:rPr lang="en-US" sz="2800" dirty="0" err="1"/>
              <a:t>lX</a:t>
            </a:r>
            <a:r>
              <a:rPr lang="en-US" sz="2800" dirty="0"/>
              <a:t> required for</a:t>
            </a:r>
          </a:p>
          <a:p>
            <a:pPr>
              <a:buNone/>
            </a:pPr>
            <a:r>
              <a:rPr lang="en-US" sz="2800" dirty="0"/>
              <a:t>the ultimate synthesis of </a:t>
            </a:r>
            <a:r>
              <a:rPr lang="en-US" sz="2800" dirty="0" err="1"/>
              <a:t>heme</a:t>
            </a:r>
            <a:r>
              <a:rPr lang="en-US" sz="2800" dirty="0"/>
              <a:t> is not produced.</a:t>
            </a:r>
          </a:p>
          <a:p>
            <a:pPr>
              <a:buNone/>
            </a:pPr>
            <a:r>
              <a:rPr lang="en-US" sz="2800" dirty="0"/>
              <a:t>• Almost all the intermediates (</a:t>
            </a:r>
            <a:r>
              <a:rPr lang="en-US" sz="2800" dirty="0" err="1"/>
              <a:t>porphobilinogen</a:t>
            </a:r>
            <a:r>
              <a:rPr lang="en-US" sz="2800" dirty="0"/>
              <a:t>,</a:t>
            </a:r>
          </a:p>
          <a:p>
            <a:pPr>
              <a:buNone/>
            </a:pPr>
            <a:r>
              <a:rPr lang="en-US" sz="2800" dirty="0" err="1"/>
              <a:t>coproporphyrin</a:t>
            </a:r>
            <a:r>
              <a:rPr lang="en-US" sz="2800" dirty="0"/>
              <a:t>, </a:t>
            </a:r>
            <a:r>
              <a:rPr lang="en-US" sz="2800" dirty="0" err="1"/>
              <a:t>uroporphyrin</a:t>
            </a:r>
            <a:r>
              <a:rPr lang="en-US" sz="2800" dirty="0"/>
              <a:t>, </a:t>
            </a:r>
            <a:r>
              <a:rPr lang="en-US" sz="2800" dirty="0" err="1"/>
              <a:t>protoporphyrin</a:t>
            </a:r>
            <a:r>
              <a:rPr lang="en-US" sz="2800" dirty="0"/>
              <a:t> etc.) of</a:t>
            </a:r>
          </a:p>
          <a:p>
            <a:pPr>
              <a:buNone/>
            </a:pPr>
            <a:r>
              <a:rPr lang="en-US" sz="2800" dirty="0" err="1"/>
              <a:t>heme</a:t>
            </a:r>
            <a:r>
              <a:rPr lang="en-US" sz="2800" dirty="0"/>
              <a:t> synthesis accumulate in the body &amp; are excreted</a:t>
            </a:r>
          </a:p>
          <a:p>
            <a:pPr>
              <a:buNone/>
            </a:pPr>
            <a:r>
              <a:rPr lang="en-US" sz="2800" dirty="0"/>
              <a:t>in urine and feces.</a:t>
            </a:r>
          </a:p>
          <a:p>
            <a:pPr>
              <a:buNone/>
            </a:pPr>
            <a:r>
              <a:rPr lang="en-US" sz="2800" dirty="0"/>
              <a:t>• The urine of these patients is </a:t>
            </a:r>
            <a:r>
              <a:rPr lang="en-US" sz="2800" dirty="0" err="1"/>
              <a:t>coloured</a:t>
            </a:r>
            <a:r>
              <a:rPr lang="en-US" sz="2800" dirty="0"/>
              <a:t> &amp; they exhibit</a:t>
            </a:r>
          </a:p>
          <a:p>
            <a:pPr>
              <a:buNone/>
            </a:pPr>
            <a:r>
              <a:rPr lang="en-US" sz="2800" dirty="0" smtClean="0"/>
              <a:t>Photosensitivity.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Erythropoietic</a:t>
            </a:r>
            <a:r>
              <a:rPr lang="en-US" b="1" dirty="0"/>
              <a:t> </a:t>
            </a:r>
            <a:r>
              <a:rPr lang="en-US" b="1" dirty="0" err="1"/>
              <a:t>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Congenital </a:t>
            </a:r>
            <a:r>
              <a:rPr lang="en-US" dirty="0" err="1"/>
              <a:t>erythropoietic</a:t>
            </a:r>
            <a:r>
              <a:rPr lang="en-US" dirty="0"/>
              <a:t> </a:t>
            </a:r>
            <a:r>
              <a:rPr lang="en-US" dirty="0" err="1"/>
              <a:t>porphyria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• Enzyme defect: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Uroporphyrinogen</a:t>
            </a:r>
            <a:r>
              <a:rPr lang="en-US" dirty="0"/>
              <a:t> III </a:t>
            </a:r>
            <a:r>
              <a:rPr lang="en-US" dirty="0" err="1"/>
              <a:t>cosynthase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Also caused by an imbalance between the</a:t>
            </a:r>
          </a:p>
          <a:p>
            <a:pPr>
              <a:buNone/>
            </a:pPr>
            <a:r>
              <a:rPr lang="en-US" dirty="0" smtClean="0"/>
              <a:t>   activities </a:t>
            </a:r>
            <a:r>
              <a:rPr lang="en-US" dirty="0"/>
              <a:t>of </a:t>
            </a:r>
            <a:r>
              <a:rPr lang="en-US" dirty="0" err="1"/>
              <a:t>uroporphyrinogen</a:t>
            </a:r>
            <a:r>
              <a:rPr lang="en-US" dirty="0"/>
              <a:t> I </a:t>
            </a:r>
            <a:r>
              <a:rPr lang="en-US" dirty="0" err="1"/>
              <a:t>synthase</a:t>
            </a:r>
            <a:r>
              <a:rPr lang="en-US" dirty="0"/>
              <a:t> and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uroporphyrinogen</a:t>
            </a:r>
            <a:r>
              <a:rPr lang="en-US" dirty="0" smtClean="0"/>
              <a:t> </a:t>
            </a:r>
            <a:r>
              <a:rPr lang="en-US" dirty="0" err="1"/>
              <a:t>lll</a:t>
            </a:r>
            <a:r>
              <a:rPr lang="en-US" dirty="0"/>
              <a:t> </a:t>
            </a:r>
            <a:r>
              <a:rPr lang="en-US" dirty="0" err="1"/>
              <a:t>cosynthase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It is a rare congenital disorder.</a:t>
            </a:r>
          </a:p>
          <a:p>
            <a:pPr>
              <a:buNone/>
            </a:pPr>
            <a:r>
              <a:rPr lang="en-US" dirty="0"/>
              <a:t>• Mostly contained in </a:t>
            </a:r>
            <a:r>
              <a:rPr lang="en-US" dirty="0" err="1"/>
              <a:t>erythropoietic</a:t>
            </a:r>
            <a:r>
              <a:rPr lang="en-US" dirty="0"/>
              <a:t> tissues</a:t>
            </a:r>
          </a:p>
          <a:p>
            <a:pPr>
              <a:buNone/>
            </a:pPr>
            <a:r>
              <a:rPr lang="en-US" dirty="0" smtClean="0"/>
              <a:t>   (</a:t>
            </a:r>
            <a:r>
              <a:rPr lang="en-US" dirty="0"/>
              <a:t>bone</a:t>
            </a:r>
            <a:r>
              <a:rPr lang="en-US" dirty="0" smtClean="0"/>
              <a:t>).</a:t>
            </a:r>
            <a:endParaRPr lang="en-US" dirty="0"/>
          </a:p>
          <a:p>
            <a:pPr>
              <a:buNone/>
            </a:pPr>
            <a:r>
              <a:rPr lang="en-US" dirty="0"/>
              <a:t>• Individuals excrete </a:t>
            </a:r>
            <a:r>
              <a:rPr lang="en-US" dirty="0" err="1"/>
              <a:t>uroporphyrinogen</a:t>
            </a:r>
            <a:r>
              <a:rPr lang="en-US" dirty="0"/>
              <a:t> I &amp;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coproporphyrinogen</a:t>
            </a:r>
            <a:r>
              <a:rPr lang="en-US" dirty="0" smtClean="0"/>
              <a:t> </a:t>
            </a:r>
            <a:r>
              <a:rPr lang="en-US" dirty="0"/>
              <a:t>I which oxidize</a:t>
            </a:r>
          </a:p>
          <a:p>
            <a:pPr>
              <a:buNone/>
            </a:pPr>
            <a:r>
              <a:rPr lang="en-US" dirty="0" smtClean="0"/>
              <a:t>    respectively </a:t>
            </a:r>
            <a:r>
              <a:rPr lang="en-US" dirty="0"/>
              <a:t>to </a:t>
            </a:r>
            <a:r>
              <a:rPr lang="en-US" dirty="0" err="1"/>
              <a:t>uroporphyrin</a:t>
            </a:r>
            <a:r>
              <a:rPr lang="en-US" dirty="0"/>
              <a:t> I </a:t>
            </a:r>
            <a:r>
              <a:rPr lang="en-US" dirty="0" smtClean="0"/>
              <a:t>&amp; </a:t>
            </a:r>
            <a:r>
              <a:rPr lang="en-US" dirty="0" err="1" smtClean="0"/>
              <a:t>coproporphyrin</a:t>
            </a:r>
            <a:r>
              <a:rPr lang="en-US" dirty="0" smtClean="0"/>
              <a:t> </a:t>
            </a:r>
            <a:r>
              <a:rPr lang="en-US" dirty="0"/>
              <a:t>I.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r>
              <a:rPr lang="en-US" sz="3600" dirty="0"/>
              <a:t>• The patients are photosensitive (itching &amp;</a:t>
            </a:r>
          </a:p>
          <a:p>
            <a:pPr>
              <a:buNone/>
            </a:pPr>
            <a:r>
              <a:rPr lang="en-US" sz="3600" dirty="0" smtClean="0"/>
              <a:t>    burning </a:t>
            </a:r>
            <a:r>
              <a:rPr lang="en-US" sz="3600" dirty="0"/>
              <a:t>of skin when exposed to light).</a:t>
            </a:r>
          </a:p>
          <a:p>
            <a:pPr>
              <a:buNone/>
            </a:pPr>
            <a:r>
              <a:rPr lang="en-US" sz="3600" dirty="0"/>
              <a:t>• Skin pain or burning in sunlight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err="1"/>
              <a:t>Erythema</a:t>
            </a:r>
            <a:r>
              <a:rPr lang="en-US" sz="3600" dirty="0"/>
              <a:t>, swelling.</a:t>
            </a:r>
          </a:p>
          <a:p>
            <a:pPr>
              <a:buNone/>
            </a:pPr>
            <a:r>
              <a:rPr lang="en-US" sz="3600" dirty="0"/>
              <a:t>• Erosions in light exposed areas-mainly in</a:t>
            </a:r>
          </a:p>
          <a:p>
            <a:pPr>
              <a:buNone/>
            </a:pPr>
            <a:r>
              <a:rPr lang="en-US" sz="3600" dirty="0" smtClean="0"/>
              <a:t>    face </a:t>
            </a:r>
            <a:r>
              <a:rPr lang="en-US" sz="3600" dirty="0"/>
              <a:t>&amp; hands.</a:t>
            </a:r>
          </a:p>
          <a:p>
            <a:pPr>
              <a:buNone/>
            </a:pPr>
            <a:r>
              <a:rPr lang="en-US" sz="3600" dirty="0"/>
              <a:t>• Scarring - shallow circular or linear.</a:t>
            </a:r>
          </a:p>
          <a:p>
            <a:pPr>
              <a:buNone/>
            </a:pPr>
            <a:r>
              <a:rPr lang="en-US" sz="3600" dirty="0"/>
              <a:t>• Waxy thickening of the skin.</a:t>
            </a:r>
          </a:p>
          <a:p>
            <a:pPr>
              <a:buNone/>
            </a:pPr>
            <a:r>
              <a:rPr lang="en-US" sz="3600" dirty="0"/>
              <a:t>• Increased </a:t>
            </a:r>
            <a:r>
              <a:rPr lang="en-US" sz="3600" dirty="0" err="1"/>
              <a:t>hemolysis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5715000"/>
            <a:ext cx="868680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en-US" sz="5400" dirty="0" smtClean="0"/>
              <a:t>  </a:t>
            </a:r>
            <a:r>
              <a:rPr lang="en-US" sz="5400" dirty="0" err="1" smtClean="0"/>
              <a:t>Erythropoietic</a:t>
            </a:r>
            <a:r>
              <a:rPr lang="en-US" sz="5400" dirty="0" smtClean="0"/>
              <a:t> </a:t>
            </a:r>
            <a:r>
              <a:rPr lang="en-US" sz="5400" dirty="0" err="1" smtClean="0"/>
              <a:t>porphyria</a:t>
            </a:r>
            <a:r>
              <a:rPr lang="en-US" sz="5400" dirty="0" smtClean="0"/>
              <a:t>  </a:t>
            </a:r>
            <a:endParaRPr lang="en-US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Protoporphyria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dirty="0"/>
              <a:t>• Also known as </a:t>
            </a:r>
            <a:r>
              <a:rPr lang="en-US" sz="3600" dirty="0" err="1"/>
              <a:t>erythropoietic</a:t>
            </a:r>
            <a:r>
              <a:rPr lang="en-US" sz="3600" dirty="0"/>
              <a:t> </a:t>
            </a:r>
            <a:r>
              <a:rPr lang="en-US" sz="3600" dirty="0" err="1"/>
              <a:t>protoporphyria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• Enzyme </a:t>
            </a:r>
            <a:r>
              <a:rPr lang="en-US" sz="3600" dirty="0" err="1" smtClean="0"/>
              <a:t>defect:Ferrochelatase</a:t>
            </a:r>
            <a:r>
              <a:rPr lang="en-US" sz="3600" dirty="0"/>
              <a:t>.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err="1"/>
              <a:t>Protoporphyrin</a:t>
            </a:r>
            <a:r>
              <a:rPr lang="en-US" sz="3600" dirty="0"/>
              <a:t> IX accumulates in tissues &amp; is</a:t>
            </a:r>
          </a:p>
          <a:p>
            <a:pPr>
              <a:buNone/>
            </a:pPr>
            <a:r>
              <a:rPr lang="en-US" sz="3600" dirty="0" smtClean="0"/>
              <a:t>   excreted </a:t>
            </a:r>
            <a:r>
              <a:rPr lang="en-US" sz="3600" dirty="0"/>
              <a:t>into urine &amp; feces.</a:t>
            </a:r>
          </a:p>
          <a:p>
            <a:pPr>
              <a:buNone/>
            </a:pPr>
            <a:r>
              <a:rPr lang="en-US" sz="3600" dirty="0"/>
              <a:t>• </a:t>
            </a:r>
            <a:r>
              <a:rPr lang="en-US" sz="3600" dirty="0" err="1"/>
              <a:t>Reticulocytes</a:t>
            </a:r>
            <a:r>
              <a:rPr lang="en-US" sz="3600" dirty="0"/>
              <a:t> (young RBC) &amp; skin biopsy </a:t>
            </a:r>
            <a:r>
              <a:rPr lang="en-US" sz="3600" dirty="0" smtClean="0"/>
              <a:t>exhibit red </a:t>
            </a:r>
            <a:r>
              <a:rPr lang="en-US" sz="3600" dirty="0" err="1"/>
              <a:t>flourorescence</a:t>
            </a:r>
            <a:r>
              <a:rPr lang="en-US" sz="36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Porphyria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Porphyrias</a:t>
            </a:r>
            <a:r>
              <a:rPr lang="en-US" dirty="0" smtClean="0"/>
              <a:t> are the metabolic disorders of </a:t>
            </a:r>
            <a:r>
              <a:rPr lang="en-US" dirty="0" err="1" smtClean="0"/>
              <a:t>heme</a:t>
            </a:r>
            <a:r>
              <a:rPr lang="en-US" dirty="0" smtClean="0"/>
              <a:t> synthesis, characterized by the increased excretion of </a:t>
            </a:r>
            <a:r>
              <a:rPr lang="en-US" dirty="0" err="1" smtClean="0"/>
              <a:t>porphyrins</a:t>
            </a:r>
            <a:r>
              <a:rPr lang="en-US" dirty="0" smtClean="0"/>
              <a:t> or </a:t>
            </a:r>
            <a:r>
              <a:rPr lang="en-US" dirty="0" err="1" smtClean="0"/>
              <a:t>porphyrin</a:t>
            </a:r>
            <a:r>
              <a:rPr lang="en-US" dirty="0" smtClean="0"/>
              <a:t> </a:t>
            </a:r>
            <a:r>
              <a:rPr lang="en-US" dirty="0" err="1" smtClean="0"/>
              <a:t>precurcors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• </a:t>
            </a:r>
            <a:r>
              <a:rPr lang="en-US" dirty="0" err="1" smtClean="0"/>
              <a:t>Porphyrias</a:t>
            </a:r>
            <a:r>
              <a:rPr lang="en-US" dirty="0" smtClean="0"/>
              <a:t> are either inherited or acquired.</a:t>
            </a:r>
          </a:p>
          <a:p>
            <a:pPr>
              <a:buNone/>
            </a:pPr>
            <a:r>
              <a:rPr lang="en-US" dirty="0" smtClean="0"/>
              <a:t>• The most common acquired form of </a:t>
            </a:r>
            <a:r>
              <a:rPr lang="en-US" dirty="0" err="1" smtClean="0"/>
              <a:t>porphyria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is due to lead poisoning.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Acquired or toxic </a:t>
            </a:r>
            <a:r>
              <a:rPr lang="en-US" b="1" dirty="0" err="1"/>
              <a:t>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dirty="0"/>
              <a:t>• It occur due to toxicity of several compounds.</a:t>
            </a:r>
          </a:p>
          <a:p>
            <a:pPr>
              <a:buNone/>
            </a:pPr>
            <a:r>
              <a:rPr lang="en-US" dirty="0"/>
              <a:t>• Exposure of the body to heavy metals (e.g.</a:t>
            </a:r>
          </a:p>
          <a:p>
            <a:pPr>
              <a:buNone/>
            </a:pPr>
            <a:r>
              <a:rPr lang="en-US" dirty="0" smtClean="0"/>
              <a:t>   lead</a:t>
            </a:r>
            <a:r>
              <a:rPr lang="en-US" dirty="0"/>
              <a:t>), toxic compounds (</a:t>
            </a:r>
            <a:r>
              <a:rPr lang="en-US" dirty="0" err="1"/>
              <a:t>hexachlorobenzene</a:t>
            </a:r>
            <a:r>
              <a:rPr lang="en-US" dirty="0"/>
              <a:t>)</a:t>
            </a:r>
          </a:p>
          <a:p>
            <a:pPr>
              <a:buNone/>
            </a:pPr>
            <a:r>
              <a:rPr lang="en-US" dirty="0" smtClean="0"/>
              <a:t>   and </a:t>
            </a:r>
            <a:r>
              <a:rPr lang="en-US" dirty="0"/>
              <a:t>drugs (e.g. </a:t>
            </a:r>
            <a:r>
              <a:rPr lang="en-US" dirty="0" err="1"/>
              <a:t>griseofulvin</a:t>
            </a:r>
            <a:r>
              <a:rPr lang="en-US" dirty="0"/>
              <a:t>) inhibits many</a:t>
            </a:r>
          </a:p>
          <a:p>
            <a:pPr>
              <a:buNone/>
            </a:pPr>
            <a:r>
              <a:rPr lang="en-US" dirty="0" smtClean="0"/>
              <a:t>    enzymes </a:t>
            </a:r>
            <a:r>
              <a:rPr lang="en-US" dirty="0"/>
              <a:t>in </a:t>
            </a:r>
            <a:r>
              <a:rPr lang="en-US" dirty="0" err="1"/>
              <a:t>heme</a:t>
            </a:r>
            <a:r>
              <a:rPr lang="en-US" dirty="0"/>
              <a:t> synthesis.</a:t>
            </a:r>
          </a:p>
          <a:p>
            <a:pPr>
              <a:buNone/>
            </a:pPr>
            <a:r>
              <a:rPr lang="en-US" dirty="0"/>
              <a:t>• These includes ALA </a:t>
            </a:r>
            <a:r>
              <a:rPr lang="en-US" dirty="0" err="1" smtClean="0"/>
              <a:t>dehydratase</a:t>
            </a:r>
            <a:r>
              <a:rPr lang="en-US" dirty="0" smtClean="0"/>
              <a:t>, </a:t>
            </a:r>
            <a:r>
              <a:rPr lang="en-US" dirty="0" err="1" smtClean="0"/>
              <a:t>uroporphyrin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synthase</a:t>
            </a:r>
            <a:r>
              <a:rPr lang="en-US" dirty="0"/>
              <a:t> &amp; </a:t>
            </a:r>
            <a:r>
              <a:rPr lang="en-US" dirty="0" err="1"/>
              <a:t>ferrochelatase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62" y="4762"/>
            <a:ext cx="9134475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8000" b="1" smtClean="0">
                <a:solidFill>
                  <a:schemeClr val="tx1"/>
                </a:solidFill>
              </a:rPr>
              <a:t>       Thank </a:t>
            </a:r>
            <a:r>
              <a:rPr lang="en-US" sz="8000" b="1" dirty="0">
                <a:solidFill>
                  <a:schemeClr val="tx1"/>
                </a:solidFill>
              </a:rPr>
              <a:t>You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</a:t>
            </a:r>
            <a:r>
              <a:rPr lang="en-US" b="1" dirty="0" err="1"/>
              <a:t>porphyrias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 </a:t>
            </a:r>
            <a:r>
              <a:rPr lang="en-US" b="1" dirty="0" err="1"/>
              <a:t>Porphyrias</a:t>
            </a:r>
            <a:endParaRPr lang="en-US" b="1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20574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 flipV="1">
            <a:off x="3276600" y="2057400"/>
            <a:ext cx="838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828800" y="2743200"/>
            <a:ext cx="230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Erythropoietic</a:t>
            </a:r>
            <a:endParaRPr lang="en-US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4953000" y="2667000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Hepatic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7338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/>
              <a:t>Erythropoietic</a:t>
            </a:r>
            <a:r>
              <a:rPr lang="en-US" sz="3200" b="1" dirty="0"/>
              <a:t> (bone marrow):</a:t>
            </a:r>
          </a:p>
          <a:p>
            <a:r>
              <a:rPr lang="en-US" sz="3200" dirty="0"/>
              <a:t>• Enzyme deficiency occurs in the erythrocytes.</a:t>
            </a:r>
          </a:p>
          <a:p>
            <a:r>
              <a:rPr lang="en-US" sz="3200" dirty="0" smtClean="0"/>
              <a:t> </a:t>
            </a:r>
            <a:r>
              <a:rPr lang="en-US" sz="3200" b="1" dirty="0"/>
              <a:t>Hepatic:</a:t>
            </a:r>
          </a:p>
          <a:p>
            <a:r>
              <a:rPr lang="en-US" sz="3200" dirty="0"/>
              <a:t>• Enzyme defect lies in the liver.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143000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0" y="-31132"/>
            <a:ext cx="9153100" cy="719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Hepatic </a:t>
            </a:r>
            <a:r>
              <a:rPr lang="en-US" b="1" dirty="0" err="1"/>
              <a:t>porphyria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• Acute intermittent </a:t>
            </a:r>
            <a:r>
              <a:rPr lang="en-US" dirty="0" err="1"/>
              <a:t>porphyria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• Enzyme defect: </a:t>
            </a:r>
            <a:r>
              <a:rPr lang="en-US" dirty="0" err="1"/>
              <a:t>Uroporphyrinogen</a:t>
            </a:r>
            <a:r>
              <a:rPr lang="en-US" dirty="0"/>
              <a:t> I </a:t>
            </a:r>
            <a:r>
              <a:rPr lang="en-US" dirty="0" err="1"/>
              <a:t>synthase</a:t>
            </a:r>
            <a:endParaRPr lang="en-US" dirty="0"/>
          </a:p>
          <a:p>
            <a:pPr>
              <a:buNone/>
            </a:pPr>
            <a:r>
              <a:rPr lang="en-US" dirty="0"/>
              <a:t>• Characteristic features:</a:t>
            </a:r>
          </a:p>
          <a:p>
            <a:pPr>
              <a:buNone/>
            </a:pPr>
            <a:r>
              <a:rPr lang="en-US" dirty="0"/>
              <a:t>• Increased excretion of </a:t>
            </a:r>
            <a:r>
              <a:rPr lang="en-US" dirty="0" err="1"/>
              <a:t>porphobilinogen</a:t>
            </a:r>
            <a:r>
              <a:rPr lang="en-US" dirty="0"/>
              <a:t> &amp; γ-ALA.</a:t>
            </a:r>
          </a:p>
          <a:p>
            <a:pPr>
              <a:buNone/>
            </a:pPr>
            <a:r>
              <a:rPr lang="en-US" dirty="0"/>
              <a:t>• Urine gets darkened on exposure to air due to</a:t>
            </a:r>
          </a:p>
          <a:p>
            <a:pPr>
              <a:buNone/>
            </a:pPr>
            <a:r>
              <a:rPr lang="en-US" dirty="0"/>
              <a:t>conversion of </a:t>
            </a:r>
            <a:r>
              <a:rPr lang="en-US" dirty="0" err="1"/>
              <a:t>porphobilinogen</a:t>
            </a:r>
            <a:r>
              <a:rPr lang="en-US" dirty="0"/>
              <a:t> to </a:t>
            </a:r>
            <a:r>
              <a:rPr lang="en-US" dirty="0" err="1"/>
              <a:t>porphobilin</a:t>
            </a:r>
            <a:r>
              <a:rPr lang="en-US" dirty="0"/>
              <a:t> &amp;</a:t>
            </a:r>
          </a:p>
          <a:p>
            <a:pPr>
              <a:buNone/>
            </a:pPr>
            <a:r>
              <a:rPr lang="en-US" dirty="0" err="1"/>
              <a:t>porphyrin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It usually expressed after puberty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Symptoms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Abdominal pain, vomiting &amp; cardiovascular</a:t>
            </a:r>
          </a:p>
          <a:p>
            <a:pPr>
              <a:buNone/>
            </a:pPr>
            <a:r>
              <a:rPr lang="en-US" dirty="0" smtClean="0"/>
              <a:t>    abnormalities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Neuropsychiatric </a:t>
            </a:r>
            <a:r>
              <a:rPr lang="en-US" b="1" dirty="0" err="1"/>
              <a:t>distrubances</a:t>
            </a:r>
            <a:r>
              <a:rPr lang="en-US" b="1" dirty="0"/>
              <a:t>- </a:t>
            </a:r>
            <a:r>
              <a:rPr lang="en-US" dirty="0"/>
              <a:t>due reduced</a:t>
            </a:r>
          </a:p>
          <a:p>
            <a:pPr>
              <a:buNone/>
            </a:pPr>
            <a:r>
              <a:rPr lang="en-US" dirty="0" smtClean="0"/>
              <a:t>     activity </a:t>
            </a:r>
            <a:r>
              <a:rPr lang="en-US" dirty="0"/>
              <a:t>of tryptophan </a:t>
            </a:r>
            <a:r>
              <a:rPr lang="en-US" dirty="0" err="1"/>
              <a:t>pyrrolase</a:t>
            </a:r>
            <a:r>
              <a:rPr lang="en-US" dirty="0"/>
              <a:t> (caused by</a:t>
            </a:r>
          </a:p>
          <a:p>
            <a:pPr>
              <a:buNone/>
            </a:pPr>
            <a:r>
              <a:rPr lang="en-US" dirty="0" smtClean="0"/>
              <a:t>     depleted </a:t>
            </a:r>
            <a:r>
              <a:rPr lang="en-US" dirty="0" err="1"/>
              <a:t>heme</a:t>
            </a:r>
            <a:r>
              <a:rPr lang="en-US" dirty="0"/>
              <a:t> levels) resulting in the</a:t>
            </a:r>
          </a:p>
          <a:p>
            <a:pPr>
              <a:buNone/>
            </a:pPr>
            <a:r>
              <a:rPr lang="en-US" dirty="0" smtClean="0"/>
              <a:t>     accumulation </a:t>
            </a:r>
            <a:r>
              <a:rPr lang="en-US" dirty="0"/>
              <a:t>of tryptophan &amp; 5-</a:t>
            </a:r>
          </a:p>
          <a:p>
            <a:pPr>
              <a:buNone/>
            </a:pPr>
            <a:r>
              <a:rPr lang="en-US" dirty="0" smtClean="0"/>
              <a:t>      </a:t>
            </a:r>
            <a:r>
              <a:rPr lang="en-US" dirty="0" err="1" smtClean="0"/>
              <a:t>hydroxytryptamine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400800"/>
          </a:xfrm>
        </p:spPr>
        <p:txBody>
          <a:bodyPr>
            <a:normAutofit/>
          </a:bodyPr>
          <a:lstStyle/>
          <a:p>
            <a:r>
              <a:rPr lang="en-US" dirty="0"/>
              <a:t>Symptoms are more severe after</a:t>
            </a:r>
          </a:p>
          <a:p>
            <a:pPr>
              <a:buNone/>
            </a:pPr>
            <a:r>
              <a:rPr lang="en-US" dirty="0" smtClean="0"/>
              <a:t>    administration </a:t>
            </a:r>
            <a:r>
              <a:rPr lang="en-US" dirty="0"/>
              <a:t>of drugs (e.g. barbiturates)</a:t>
            </a:r>
          </a:p>
          <a:p>
            <a:r>
              <a:rPr lang="en-US" dirty="0" smtClean="0"/>
              <a:t>It </a:t>
            </a:r>
            <a:r>
              <a:rPr lang="en-US" dirty="0"/>
              <a:t>induce the synthesis of </a:t>
            </a:r>
            <a:r>
              <a:rPr lang="en-US" dirty="0" err="1"/>
              <a:t>cytochrome</a:t>
            </a:r>
            <a:r>
              <a:rPr lang="en-US" dirty="0"/>
              <a:t> P450.</a:t>
            </a:r>
          </a:p>
          <a:p>
            <a:r>
              <a:rPr lang="en-US" dirty="0" smtClean="0"/>
              <a:t> </a:t>
            </a:r>
            <a:r>
              <a:rPr lang="en-US" dirty="0"/>
              <a:t>This is due to the increased activity of ALA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synthase</a:t>
            </a:r>
            <a:r>
              <a:rPr lang="en-US" dirty="0" smtClean="0"/>
              <a:t> </a:t>
            </a:r>
            <a:r>
              <a:rPr lang="en-US" dirty="0"/>
              <a:t>causing accumulation of PBG &amp; ALA.</a:t>
            </a:r>
          </a:p>
          <a:p>
            <a:r>
              <a:rPr lang="en-US" dirty="0" smtClean="0"/>
              <a:t>These </a:t>
            </a:r>
            <a:r>
              <a:rPr lang="en-US" dirty="0"/>
              <a:t>patients are not photosensitive.</a:t>
            </a:r>
          </a:p>
          <a:p>
            <a:r>
              <a:rPr lang="en-US" dirty="0" smtClean="0"/>
              <a:t>It </a:t>
            </a:r>
            <a:r>
              <a:rPr lang="en-US" dirty="0"/>
              <a:t>is treated by administration of </a:t>
            </a:r>
            <a:r>
              <a:rPr lang="en-US" dirty="0" err="1"/>
              <a:t>hematin</a:t>
            </a:r>
            <a:r>
              <a:rPr lang="en-US" dirty="0"/>
              <a:t>, it</a:t>
            </a:r>
          </a:p>
          <a:p>
            <a:pPr>
              <a:buNone/>
            </a:pPr>
            <a:r>
              <a:rPr lang="en-US" dirty="0" smtClean="0"/>
              <a:t>   inhibits </a:t>
            </a:r>
            <a:r>
              <a:rPr lang="en-US" dirty="0"/>
              <a:t>ALA </a:t>
            </a:r>
            <a:r>
              <a:rPr lang="en-US" dirty="0" err="1"/>
              <a:t>sytnthase</a:t>
            </a:r>
            <a:r>
              <a:rPr lang="en-US" dirty="0"/>
              <a:t> &amp; accumulation of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porphobilinogen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Porphyria</a:t>
            </a:r>
            <a:r>
              <a:rPr lang="en-US" b="1" dirty="0"/>
              <a:t> </a:t>
            </a:r>
            <a:r>
              <a:rPr lang="en-US" b="1" dirty="0" err="1"/>
              <a:t>cutanea</a:t>
            </a:r>
            <a:r>
              <a:rPr lang="en-US" b="1" dirty="0"/>
              <a:t> </a:t>
            </a:r>
            <a:r>
              <a:rPr lang="en-US" b="1" dirty="0" err="1"/>
              <a:t>tarda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 This is also known as </a:t>
            </a:r>
            <a:r>
              <a:rPr lang="en-US" dirty="0" err="1"/>
              <a:t>cutaneous</a:t>
            </a:r>
            <a:r>
              <a:rPr lang="en-US" dirty="0"/>
              <a:t> hepatic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porphyria</a:t>
            </a:r>
            <a:r>
              <a:rPr lang="en-US" dirty="0" smtClean="0"/>
              <a:t> </a:t>
            </a:r>
            <a:r>
              <a:rPr lang="en-US" dirty="0"/>
              <a:t>&amp; is the most common </a:t>
            </a:r>
            <a:r>
              <a:rPr lang="en-US" dirty="0" err="1"/>
              <a:t>porphyria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It associated with liver damage caused by</a:t>
            </a:r>
          </a:p>
          <a:p>
            <a:pPr>
              <a:buNone/>
            </a:pPr>
            <a:r>
              <a:rPr lang="en-US" dirty="0" smtClean="0"/>
              <a:t>   alcohol </a:t>
            </a:r>
            <a:r>
              <a:rPr lang="en-US" dirty="0"/>
              <a:t>overconsumption or iron overload.</a:t>
            </a:r>
          </a:p>
          <a:p>
            <a:pPr>
              <a:buNone/>
            </a:pPr>
            <a:r>
              <a:rPr lang="en-US" dirty="0"/>
              <a:t>• Enzyme deficiency: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Uroporphyrinogen</a:t>
            </a:r>
            <a:r>
              <a:rPr lang="en-US" dirty="0"/>
              <a:t> </a:t>
            </a:r>
            <a:r>
              <a:rPr lang="en-US" dirty="0" err="1"/>
              <a:t>decarboxylase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Characteristic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lncreased</a:t>
            </a:r>
            <a:r>
              <a:rPr lang="en-US" dirty="0"/>
              <a:t> excretion of </a:t>
            </a:r>
            <a:r>
              <a:rPr lang="en-US" dirty="0" err="1"/>
              <a:t>uroporphyrins</a:t>
            </a:r>
            <a:r>
              <a:rPr lang="en-US" dirty="0"/>
              <a:t> (l &amp; </a:t>
            </a:r>
            <a:r>
              <a:rPr lang="en-US" dirty="0" err="1"/>
              <a:t>lll</a:t>
            </a:r>
            <a:r>
              <a:rPr lang="en-US" dirty="0"/>
              <a:t>) &amp;</a:t>
            </a:r>
          </a:p>
          <a:p>
            <a:pPr>
              <a:buNone/>
            </a:pPr>
            <a:r>
              <a:rPr lang="en-US" dirty="0" smtClean="0"/>
              <a:t>   rarely </a:t>
            </a:r>
            <a:r>
              <a:rPr lang="en-US" dirty="0" err="1"/>
              <a:t>porphobilinogen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dirty="0" err="1"/>
              <a:t>Cutaneous</a:t>
            </a:r>
            <a:r>
              <a:rPr lang="en-US" dirty="0"/>
              <a:t> photosensitivity is the most</a:t>
            </a:r>
          </a:p>
          <a:p>
            <a:pPr>
              <a:buNone/>
            </a:pPr>
            <a:r>
              <a:rPr lang="en-US" dirty="0" smtClean="0"/>
              <a:t>    important </a:t>
            </a:r>
            <a:r>
              <a:rPr lang="en-US" dirty="0"/>
              <a:t>clinical manifestation of </a:t>
            </a:r>
            <a:r>
              <a:rPr lang="en-US" dirty="0" smtClean="0"/>
              <a:t>these patients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Skin fragility, scarring, </a:t>
            </a:r>
            <a:r>
              <a:rPr lang="en-US" dirty="0" err="1"/>
              <a:t>sclerodermoid</a:t>
            </a:r>
            <a:r>
              <a:rPr lang="en-US" dirty="0"/>
              <a:t> skin</a:t>
            </a:r>
          </a:p>
          <a:p>
            <a:pPr>
              <a:buNone/>
            </a:pPr>
            <a:r>
              <a:rPr lang="en-US" dirty="0" smtClean="0"/>
              <a:t>   changes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Liver exhibits fluorescence due to high</a:t>
            </a:r>
          </a:p>
          <a:p>
            <a:pPr>
              <a:buNone/>
            </a:pPr>
            <a:r>
              <a:rPr lang="en-US" dirty="0" smtClean="0"/>
              <a:t>   concentration </a:t>
            </a:r>
            <a:r>
              <a:rPr lang="en-US" dirty="0"/>
              <a:t>of accumulated </a:t>
            </a:r>
            <a:r>
              <a:rPr lang="en-US" dirty="0" err="1"/>
              <a:t>porphyrins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771</Words>
  <Application>Microsoft Office PowerPoint</Application>
  <PresentationFormat>On-screen Show (4:3)</PresentationFormat>
  <Paragraphs>128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PORPHYRIA</vt:lpstr>
      <vt:lpstr>Porphyria</vt:lpstr>
      <vt:lpstr>Classification of porphyrias</vt:lpstr>
      <vt:lpstr>PowerPoint Presentation</vt:lpstr>
      <vt:lpstr>Hepatic porphyria</vt:lpstr>
      <vt:lpstr>Symptoms</vt:lpstr>
      <vt:lpstr>PowerPoint Presentation</vt:lpstr>
      <vt:lpstr>Porphyria cutanea tarda</vt:lpstr>
      <vt:lpstr>Characteristic features</vt:lpstr>
      <vt:lpstr>PowerPoint Presentation</vt:lpstr>
      <vt:lpstr>Hereditary coproporphyria</vt:lpstr>
      <vt:lpstr>Symptoms</vt:lpstr>
      <vt:lpstr>PowerPoint Presentation</vt:lpstr>
      <vt:lpstr>Variegate porphyria</vt:lpstr>
      <vt:lpstr>Erythropoietic porphyria</vt:lpstr>
      <vt:lpstr>Characteristic features</vt:lpstr>
      <vt:lpstr>PowerPoint Presentation</vt:lpstr>
      <vt:lpstr>PowerPoint Presentation</vt:lpstr>
      <vt:lpstr>Protoporphyria</vt:lpstr>
      <vt:lpstr>Acquired or toxic porphyria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porphyria</dc:title>
  <dc:creator>Lenovo</dc:creator>
  <cp:lastModifiedBy>acer</cp:lastModifiedBy>
  <cp:revision>21</cp:revision>
  <dcterms:created xsi:type="dcterms:W3CDTF">2020-06-24T08:10:35Z</dcterms:created>
  <dcterms:modified xsi:type="dcterms:W3CDTF">2020-06-25T16:05:51Z</dcterms:modified>
</cp:coreProperties>
</file>